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1070" y="53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F969-D8CD-ED33-6D56-1670FDCC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B0368-F768-C9FF-F0E5-B494128A1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F7DD-35E5-85B9-FBAA-30879661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DD8F-32B7-5BE6-A0AF-870100F8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2FCF-AF1E-162A-4386-AE481DD9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85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5814-7842-7F7E-4A8C-74BC791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4748A-CD3C-9F47-4FBC-38F8E4305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112BE-62D8-EE2F-0B05-E53B5DC6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6F1CD-D40E-EADF-B2EF-DFE3145E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0C479-EDB9-F3A6-5F3D-6C53C50F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56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AEC2-D6FD-D4DB-F4BC-03552B313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F174A-2607-0BFC-F608-BF4AD8F69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B5B9A-BC33-D60B-4A1C-7D1773C2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534C-95E0-AE40-2E11-A538F4C4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33860-A526-3756-DF94-6BDF9616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7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8F84-90FF-5F9E-DB27-A7BF7785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4B8A-FDCF-2841-CA7D-577F442A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DA6E6-2C0F-B19B-D321-5128F345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20260-BD41-5861-0463-5F3F9995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B9453-C57B-ACB0-EA82-E1F10194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5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F295-DC20-0440-745C-96E645AA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AB4A-D4CC-7F77-D690-1BBC05A18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7BFFB-2E56-2AE5-CCFE-87255F0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62B6-AA62-B4E6-46AB-CECE31A6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00BD-C641-E31A-169E-3394666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17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1FAC-E02D-C5EB-EDF0-A2C9617F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8DB4-5866-D47B-8644-98D3E15E6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55D30-D38F-9200-FDBB-0BB958C3F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DEA17-9B09-AAC2-1BF7-6CDFC079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A9568-0F22-93C2-27E1-708F82A9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9A3A8-C63A-C1DE-863E-DCD45E22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52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A58-76DC-6871-45F1-6A6840A6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052B-44AC-1623-47FC-F505AC90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3598C-00CB-D03D-C14B-B0631067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68F83-B6EC-FEE7-5C9C-72ED6A3E7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EB74A-2C1F-48E7-8228-0E2C73BE5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6F9C2-E0DC-A1C6-4AF6-4F0333D4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412B4-2E57-381A-3234-149C910C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9C2E4-561B-EA94-0B79-5271C632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35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8E4E-712A-CB2C-CBBF-CF7DECCD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6F2C4-0ACB-5418-0A2C-682DF383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4866C-A152-E7AE-E408-2742363B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95523-2EF6-B66E-94A6-4AFEC167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46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2FF1B-D0DB-D4DD-D5AA-BCD02C25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4D4C-DBB6-58F9-EC56-4A3B0BBC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E224-FCB9-0884-904C-45830BD8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8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3B17-181C-4B3B-C331-6DEABF15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634E-E1F2-8EF4-63EA-9E1BEE5D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7CBC4-1D3C-EB71-733A-BA21783A0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D88BC-2CA7-0A6F-E73E-F60F4512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52A57-32A5-67E8-E15E-5780F0DF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20EB8-5053-A87C-F38C-673A9B50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58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36BE-FC3D-1761-3EFA-1BCA9173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ED443-75A4-7A74-49D5-6F3234352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9878B-F1D4-C7E5-2FEC-2F81DE5DB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34BB8-F4D2-381E-F9EE-83A99146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5DCD-F5B7-11EB-DF52-884C0983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1EFF3-AF2F-5DD4-787B-88A761BE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74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64E3F-BCDA-A8E7-B467-B0BB3D30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DB95E-80A1-BCF3-7B11-6D57B7912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5C80-D07B-ECA1-61BC-594AA03D3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53A9-CC7D-44EA-86F4-38F457CCEFF4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97E99-3A5F-410F-40C9-D3CE24EB7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9364-96B2-F263-0864-462502521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43E9-5ED1-483A-A4F8-A84FF77C5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66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8C1B76-1289-71EB-E032-45CC7449083C}"/>
              </a:ext>
            </a:extLst>
          </p:cNvPr>
          <p:cNvSpPr/>
          <p:nvPr/>
        </p:nvSpPr>
        <p:spPr>
          <a:xfrm>
            <a:off x="1676777" y="4898408"/>
            <a:ext cx="88384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ngravers MT" panose="02090707080505020304" pitchFamily="18" charset="0"/>
                <a:ea typeface="+mn-ea"/>
                <a:cs typeface="+mn-cs"/>
              </a:rPr>
              <a:t>DR. SAGAR ADHURYA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194B9-2B92-FA63-404D-BDCEBC9B1DDE}"/>
              </a:ext>
            </a:extLst>
          </p:cNvPr>
          <p:cNvSpPr txBox="1"/>
          <p:nvPr/>
        </p:nvSpPr>
        <p:spPr>
          <a:xfrm>
            <a:off x="2481709" y="5729405"/>
            <a:ext cx="72285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Assistant Professor in Zoology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West Bengal Education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6AEA2-9D6F-422C-3190-C92E87D18DF2}"/>
              </a:ext>
            </a:extLst>
          </p:cNvPr>
          <p:cNvSpPr/>
          <p:nvPr/>
        </p:nvSpPr>
        <p:spPr>
          <a:xfrm>
            <a:off x="0" y="1682143"/>
            <a:ext cx="1209740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MODIFICATION OF FEET IN BIRDS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A313A-5492-2535-350F-6473F9D151BE}"/>
              </a:ext>
            </a:extLst>
          </p:cNvPr>
          <p:cNvSpPr txBox="1"/>
          <p:nvPr/>
        </p:nvSpPr>
        <p:spPr>
          <a:xfrm>
            <a:off x="4180797" y="174488"/>
            <a:ext cx="3830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The University of Burdwan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Three/Four year UG course under NEP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 panose="02020502050305020303" pitchFamily="18" charset="0"/>
                <a:ea typeface="+mn-ea"/>
                <a:cs typeface="+mn-cs"/>
              </a:rPr>
              <a:t>Paper ZOOL2011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BEA12E-791B-280C-FD08-E7FB34D9D1B2}"/>
              </a:ext>
            </a:extLst>
          </p:cNvPr>
          <p:cNvCxnSpPr>
            <a:cxnSpLocks/>
          </p:cNvCxnSpPr>
          <p:nvPr/>
        </p:nvCxnSpPr>
        <p:spPr>
          <a:xfrm>
            <a:off x="1744808" y="4898408"/>
            <a:ext cx="8770414" cy="0"/>
          </a:xfrm>
          <a:prstGeom prst="line">
            <a:avLst/>
          </a:prstGeom>
          <a:ln w="57150" cap="rnd" cmpd="sng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28F3-266C-544B-9B14-4A8D4578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Swimming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8629D-B80F-4BF5-F562-3A95A2BA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swimming birds, the toes are webbed, partially or completely.</a:t>
            </a:r>
          </a:p>
          <a:p>
            <a:r>
              <a:rPr lang="en-US" dirty="0"/>
              <a:t>In diving birds, like </a:t>
            </a:r>
            <a:r>
              <a:rPr lang="en-US" i="1" dirty="0"/>
              <a:t>coots and grebes</a:t>
            </a:r>
            <a:r>
              <a:rPr lang="en-US" dirty="0"/>
              <a:t>, the web is lobate, and the toes are free.</a:t>
            </a:r>
          </a:p>
          <a:p>
            <a:r>
              <a:rPr lang="en-US" dirty="0"/>
              <a:t>In swimming and paddling birds, such as </a:t>
            </a:r>
            <a:r>
              <a:rPr lang="en-US" i="1" dirty="0"/>
              <a:t>ducks and teals</a:t>
            </a:r>
            <a:r>
              <a:rPr lang="en-US" dirty="0"/>
              <a:t>, only the anterior three toes are united in a web.</a:t>
            </a:r>
          </a:p>
          <a:p>
            <a:r>
              <a:rPr lang="en-US" dirty="0"/>
              <a:t>In </a:t>
            </a:r>
            <a:r>
              <a:rPr lang="en-US" i="1" dirty="0"/>
              <a:t>pelicans</a:t>
            </a:r>
            <a:r>
              <a:rPr lang="en-US" dirty="0"/>
              <a:t> and </a:t>
            </a:r>
            <a:r>
              <a:rPr lang="en-US" i="1" dirty="0"/>
              <a:t>cormorants</a:t>
            </a:r>
            <a:r>
              <a:rPr lang="en-US" dirty="0"/>
              <a:t>, all four toes are enclosed in the web</a:t>
            </a:r>
            <a:endParaRPr lang="en-IN" dirty="0"/>
          </a:p>
        </p:txBody>
      </p:sp>
      <p:pic>
        <p:nvPicPr>
          <p:cNvPr id="7170" name="Picture 2" descr="Funny feet | Back Yard Biology">
            <a:extLst>
              <a:ext uri="{FF2B5EF4-FFF2-40B4-BE49-F238E27FC236}">
                <a16:creationId xmlns:a16="http://schemas.microsoft.com/office/drawing/2014/main" id="{103B1582-1512-ED4E-FAEC-34F90D4D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473"/>
            <a:ext cx="6085490" cy="608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7777AD-6001-81FC-E321-BD80DB30C785}"/>
              </a:ext>
            </a:extLst>
          </p:cNvPr>
          <p:cNvSpPr txBox="1"/>
          <p:nvPr/>
        </p:nvSpPr>
        <p:spPr>
          <a:xfrm>
            <a:off x="7447224" y="6265949"/>
            <a:ext cx="338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Eurasian Coot showing lobate feet</a:t>
            </a:r>
          </a:p>
        </p:txBody>
      </p:sp>
    </p:spTree>
    <p:extLst>
      <p:ext uri="{BB962C8B-B14F-4D97-AF65-F5344CB8AC3E}">
        <p14:creationId xmlns:p14="http://schemas.microsoft.com/office/powerpoint/2010/main" val="128540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F619-7AD3-D4A2-C231-BDCCD9A9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Swimming feet</a:t>
            </a:r>
          </a:p>
        </p:txBody>
      </p:sp>
      <p:pic>
        <p:nvPicPr>
          <p:cNvPr id="8194" name="Picture 2" descr="Little Grebe | BirdForum">
            <a:extLst>
              <a:ext uri="{FF2B5EF4-FFF2-40B4-BE49-F238E27FC236}">
                <a16:creationId xmlns:a16="http://schemas.microsoft.com/office/drawing/2014/main" id="{E0213D92-2752-FE93-12B7-E331F5B5F0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81" y="1327940"/>
            <a:ext cx="3870667" cy="54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YI: Why Do Ducks Have Orange Feet?">
            <a:extLst>
              <a:ext uri="{FF2B5EF4-FFF2-40B4-BE49-F238E27FC236}">
                <a16:creationId xmlns:a16="http://schemas.microsoft.com/office/drawing/2014/main" id="{CB7950CE-40AF-451E-322F-A955294C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0" y="1327941"/>
            <a:ext cx="4246179" cy="54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3A645-9EED-A177-FB71-F56E19AB0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118" y="2699681"/>
            <a:ext cx="3587511" cy="2387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C4C6A-9AFE-2A06-E946-FE2A36F5D3AD}"/>
              </a:ext>
            </a:extLst>
          </p:cNvPr>
          <p:cNvSpPr txBox="1"/>
          <p:nvPr/>
        </p:nvSpPr>
        <p:spPr>
          <a:xfrm>
            <a:off x="336331" y="5990897"/>
            <a:ext cx="9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Mallard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CC9BF-6870-1818-37FB-24D9F0B64B24}"/>
              </a:ext>
            </a:extLst>
          </p:cNvPr>
          <p:cNvSpPr txBox="1"/>
          <p:nvPr/>
        </p:nvSpPr>
        <p:spPr>
          <a:xfrm>
            <a:off x="4803228" y="1524000"/>
            <a:ext cx="12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Little Grebe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0CBFF-B706-D484-080C-C56D26F75DBA}"/>
              </a:ext>
            </a:extLst>
          </p:cNvPr>
          <p:cNvSpPr txBox="1"/>
          <p:nvPr/>
        </p:nvSpPr>
        <p:spPr>
          <a:xfrm>
            <a:off x="9322676" y="5265683"/>
            <a:ext cx="19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Feet of Cormorant</a:t>
            </a:r>
          </a:p>
        </p:txBody>
      </p:sp>
    </p:spTree>
    <p:extLst>
      <p:ext uri="{BB962C8B-B14F-4D97-AF65-F5344CB8AC3E}">
        <p14:creationId xmlns:p14="http://schemas.microsoft.com/office/powerpoint/2010/main" val="392035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AA56-FE62-796F-85B6-6EA055C2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Clinging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5E8F4-2FF6-EA4F-549D-80D9CD56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0434" cy="4351338"/>
          </a:xfrm>
        </p:spPr>
        <p:txBody>
          <a:bodyPr/>
          <a:lstStyle/>
          <a:p>
            <a:r>
              <a:rPr lang="en-US" dirty="0"/>
              <a:t>In swifts, martinets and humming-birds, all the four toes point forwards and serve to cling to steep faces of cliffs or under caves of houses, etc.</a:t>
            </a:r>
            <a:endParaRPr lang="en-IN" dirty="0"/>
          </a:p>
        </p:txBody>
      </p:sp>
      <p:pic>
        <p:nvPicPr>
          <p:cNvPr id="9221" name="Picture 5" descr="Little Swift - eBird">
            <a:extLst>
              <a:ext uri="{FF2B5EF4-FFF2-40B4-BE49-F238E27FC236}">
                <a16:creationId xmlns:a16="http://schemas.microsoft.com/office/drawing/2014/main" id="{A720E7A8-9C95-026A-018E-79914123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34" y="605769"/>
            <a:ext cx="3475075" cy="26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Asian Palm Swift - eBird">
            <a:extLst>
              <a:ext uri="{FF2B5EF4-FFF2-40B4-BE49-F238E27FC236}">
                <a16:creationId xmlns:a16="http://schemas.microsoft.com/office/drawing/2014/main" id="{03953E17-7C2A-DB1A-5A4E-0DA7AEE5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35" y="3649280"/>
            <a:ext cx="3475074" cy="26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3ABE6-A500-1508-4AC9-1C129FF11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83708" y="2245896"/>
            <a:ext cx="4181475" cy="215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9DE92-9302-F172-2882-424993DBC263}"/>
              </a:ext>
            </a:extLst>
          </p:cNvPr>
          <p:cNvSpPr txBox="1"/>
          <p:nvPr/>
        </p:nvSpPr>
        <p:spPr>
          <a:xfrm>
            <a:off x="5857900" y="3199163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Little Swift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45B5F-0C79-B9F5-E2B9-D1890A56AC67}"/>
              </a:ext>
            </a:extLst>
          </p:cNvPr>
          <p:cNvSpPr txBox="1"/>
          <p:nvPr/>
        </p:nvSpPr>
        <p:spPr>
          <a:xfrm>
            <a:off x="5581414" y="6308209"/>
            <a:ext cx="1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Asian Palm Swift</a:t>
            </a:r>
          </a:p>
        </p:txBody>
      </p:sp>
    </p:spTree>
    <p:extLst>
      <p:ext uri="{BB962C8B-B14F-4D97-AF65-F5344CB8AC3E}">
        <p14:creationId xmlns:p14="http://schemas.microsoft.com/office/powerpoint/2010/main" val="321601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lexandrine Parakeet male">
            <a:extLst>
              <a:ext uri="{FF2B5EF4-FFF2-40B4-BE49-F238E27FC236}">
                <a16:creationId xmlns:a16="http://schemas.microsoft.com/office/drawing/2014/main" id="{F40D9EB4-22B4-95F5-7C05-AD545AAC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95" y="83551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8E8AC-3827-62FC-5DC3-07B3BA25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Climbing </a:t>
            </a:r>
            <a:r>
              <a:rPr lang="en-IN" dirty="0" err="1"/>
              <a:t>feets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62A3A-A411-882D-7219-B08F465B9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50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b="1" dirty="0"/>
              <a:t>parrots</a:t>
            </a:r>
            <a:r>
              <a:rPr lang="en-US" dirty="0"/>
              <a:t> and </a:t>
            </a:r>
            <a:r>
              <a:rPr lang="en-US" b="1" dirty="0"/>
              <a:t>woodpeckers</a:t>
            </a:r>
            <a:r>
              <a:rPr lang="en-US" dirty="0"/>
              <a:t> the feet are used as grasping organs and especially adapted for climbing vertical surfaces.</a:t>
            </a:r>
          </a:p>
          <a:p>
            <a:r>
              <a:rPr lang="en-US" dirty="0"/>
              <a:t>The second and third toes point in front, while the first and fourth toes point backwards</a:t>
            </a:r>
            <a:endParaRPr lang="en-IN" dirty="0"/>
          </a:p>
        </p:txBody>
      </p:sp>
      <p:pic>
        <p:nvPicPr>
          <p:cNvPr id="10242" name="Picture 2" descr="Woodpecker_lesser flameback | PassionFoto_nature | Flickr">
            <a:extLst>
              <a:ext uri="{FF2B5EF4-FFF2-40B4-BE49-F238E27FC236}">
                <a16:creationId xmlns:a16="http://schemas.microsoft.com/office/drawing/2014/main" id="{B1C80368-F385-D0C3-F5CB-59F56140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637" y="835517"/>
            <a:ext cx="37993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0954C-78C6-F671-48FB-7AC6D7759CBB}"/>
              </a:ext>
            </a:extLst>
          </p:cNvPr>
          <p:cNvSpPr txBox="1"/>
          <p:nvPr/>
        </p:nvSpPr>
        <p:spPr>
          <a:xfrm>
            <a:off x="4803228" y="5486400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Alexandrine Parakeet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F4C39-F23D-9248-1833-29ECF4CF018D}"/>
              </a:ext>
            </a:extLst>
          </p:cNvPr>
          <p:cNvSpPr txBox="1"/>
          <p:nvPr/>
        </p:nvSpPr>
        <p:spPr>
          <a:xfrm>
            <a:off x="8786648" y="5486400"/>
            <a:ext cx="30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Lesser </a:t>
            </a:r>
            <a:r>
              <a:rPr lang="en-IN" dirty="0" err="1"/>
              <a:t>Flameback</a:t>
            </a:r>
            <a:r>
              <a:rPr lang="en-IN" dirty="0"/>
              <a:t> Woodpecker</a:t>
            </a:r>
          </a:p>
        </p:txBody>
      </p:sp>
    </p:spTree>
    <p:extLst>
      <p:ext uri="{BB962C8B-B14F-4D97-AF65-F5344CB8AC3E}">
        <p14:creationId xmlns:p14="http://schemas.microsoft.com/office/powerpoint/2010/main" val="129516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1189-F2F2-E60B-1760-10FAB407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69" y="133897"/>
            <a:ext cx="10515600" cy="1325563"/>
          </a:xfrm>
        </p:spPr>
        <p:txBody>
          <a:bodyPr/>
          <a:lstStyle/>
          <a:p>
            <a:r>
              <a:rPr lang="en-IN" dirty="0"/>
              <a:t>Water skiing foot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D0757-EB48-0202-2312-577FBDBFC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6" y="1825625"/>
            <a:ext cx="3691759" cy="4351338"/>
          </a:xfrm>
        </p:spPr>
        <p:txBody>
          <a:bodyPr/>
          <a:lstStyle/>
          <a:p>
            <a:r>
              <a:rPr lang="en-IN" dirty="0"/>
              <a:t>Jacanas have extremely elongated clawed toes to walk over unstable surfaces such as floating leaves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A91A9-4690-AD64-75D4-767CA42F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158875"/>
            <a:ext cx="80010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C710C-C212-83C6-5A85-5B61111FC467}"/>
              </a:ext>
            </a:extLst>
          </p:cNvPr>
          <p:cNvSpPr txBox="1"/>
          <p:nvPr/>
        </p:nvSpPr>
        <p:spPr>
          <a:xfrm>
            <a:off x="4628558" y="146521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Bronze-winged Jacana</a:t>
            </a:r>
          </a:p>
        </p:txBody>
      </p:sp>
    </p:spTree>
    <p:extLst>
      <p:ext uri="{BB962C8B-B14F-4D97-AF65-F5344CB8AC3E}">
        <p14:creationId xmlns:p14="http://schemas.microsoft.com/office/powerpoint/2010/main" val="78608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0116-E765-D2AE-A457-2BD80421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6B94-949C-4CE8-1577-A6CD1A80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bird’s hindlimbs are modified according to their mode of action:</a:t>
            </a:r>
          </a:p>
          <a:p>
            <a:pPr lvl="1"/>
            <a:r>
              <a:rPr lang="en-IN" dirty="0"/>
              <a:t>Locomotion</a:t>
            </a:r>
          </a:p>
          <a:p>
            <a:pPr lvl="1"/>
            <a:r>
              <a:rPr lang="en-IN" dirty="0"/>
              <a:t>Adaptation to the environment</a:t>
            </a:r>
          </a:p>
          <a:p>
            <a:pPr lvl="1"/>
            <a:r>
              <a:rPr lang="en-IN" dirty="0"/>
              <a:t>Offence and defence</a:t>
            </a:r>
          </a:p>
          <a:p>
            <a:pPr lvl="1"/>
            <a:r>
              <a:rPr lang="en-IN" dirty="0"/>
              <a:t>Perching</a:t>
            </a:r>
          </a:p>
        </p:txBody>
      </p:sp>
    </p:spTree>
    <p:extLst>
      <p:ext uri="{BB962C8B-B14F-4D97-AF65-F5344CB8AC3E}">
        <p14:creationId xmlns:p14="http://schemas.microsoft.com/office/powerpoint/2010/main" val="211846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D9F4-2FC1-78EF-DA19-D19EA3BE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Cursorial or running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0795-1894-1D38-A39E-9FE1961C5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2683" cy="43513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Strong, powerful, number of toes reduced.</a:t>
            </a:r>
          </a:p>
          <a:p>
            <a:r>
              <a:rPr lang="en-IN" dirty="0"/>
              <a:t>Hind toes may be elevated, reduced or absent.</a:t>
            </a:r>
          </a:p>
          <a:p>
            <a:r>
              <a:rPr lang="en-US" b="1" dirty="0"/>
              <a:t>In </a:t>
            </a:r>
            <a:r>
              <a:rPr lang="en-US" i="1" dirty="0"/>
              <a:t>bustards, coursers </a:t>
            </a:r>
            <a:r>
              <a:rPr lang="en-US" b="1" dirty="0"/>
              <a:t>and ratites such as </a:t>
            </a:r>
            <a:r>
              <a:rPr lang="en-US" i="1" dirty="0"/>
              <a:t>emu, rhea </a:t>
            </a:r>
            <a:r>
              <a:rPr lang="en-US" b="1" dirty="0"/>
              <a:t>and </a:t>
            </a:r>
            <a:r>
              <a:rPr lang="en-US" i="1" dirty="0"/>
              <a:t>cassowary, </a:t>
            </a:r>
            <a:r>
              <a:rPr lang="en-US" b="1" dirty="0"/>
              <a:t>only 3 toes, directed forward, </a:t>
            </a:r>
            <a:r>
              <a:rPr lang="en-US" dirty="0"/>
              <a:t>are </a:t>
            </a:r>
            <a:r>
              <a:rPr lang="en-US" b="1" dirty="0"/>
              <a:t>present.</a:t>
            </a:r>
            <a:r>
              <a:rPr lang="en-US" dirty="0"/>
              <a:t> </a:t>
            </a:r>
          </a:p>
          <a:p>
            <a:r>
              <a:rPr lang="en-US" i="1" dirty="0"/>
              <a:t>Ostrich </a:t>
            </a:r>
            <a:r>
              <a:rPr lang="en-US" b="1" dirty="0"/>
              <a:t>has only 2 toes, of which the outer one is smaller and</a:t>
            </a:r>
            <a:br>
              <a:rPr lang="en-US" b="1" dirty="0"/>
            </a:br>
            <a:r>
              <a:rPr lang="en-US" b="1" dirty="0"/>
              <a:t>without a nail.</a:t>
            </a:r>
            <a:endParaRPr lang="en-IN" dirty="0"/>
          </a:p>
        </p:txBody>
      </p:sp>
      <p:pic>
        <p:nvPicPr>
          <p:cNvPr id="4" name="Picture 2" descr="Coursers, Korhaans and Bustards | Howie's Wildlife Images">
            <a:extLst>
              <a:ext uri="{FF2B5EF4-FFF2-40B4-BE49-F238E27FC236}">
                <a16:creationId xmlns:a16="http://schemas.microsoft.com/office/drawing/2014/main" id="{9F0E13F5-83C4-B2BE-24A7-AED5703B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34" y="202735"/>
            <a:ext cx="4598495" cy="344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Cassowary? - Video - NYTimes.com">
            <a:extLst>
              <a:ext uri="{FF2B5EF4-FFF2-40B4-BE49-F238E27FC236}">
                <a16:creationId xmlns:a16="http://schemas.microsoft.com/office/drawing/2014/main" id="{F55014CE-8E8F-7786-0794-FA9392979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5" t="14884" r="10596" b="-1"/>
          <a:stretch>
            <a:fillRect/>
          </a:stretch>
        </p:blipFill>
        <p:spPr bwMode="auto">
          <a:xfrm>
            <a:off x="7451834" y="3651606"/>
            <a:ext cx="4598494" cy="32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60675C-A749-1459-A24E-D6D8179DFBE5}"/>
              </a:ext>
            </a:extLst>
          </p:cNvPr>
          <p:cNvSpPr txBox="1"/>
          <p:nvPr/>
        </p:nvSpPr>
        <p:spPr>
          <a:xfrm rot="16200000">
            <a:off x="6171791" y="1992495"/>
            <a:ext cx="211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Great Indian Bustard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E1BED-8EC3-8FD4-AF0E-62337A479AE2}"/>
              </a:ext>
            </a:extLst>
          </p:cNvPr>
          <p:cNvSpPr txBox="1"/>
          <p:nvPr/>
        </p:nvSpPr>
        <p:spPr>
          <a:xfrm rot="16200000">
            <a:off x="6642208" y="5070136"/>
            <a:ext cx="117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Cassowary</a:t>
            </a:r>
          </a:p>
        </p:txBody>
      </p:sp>
    </p:spTree>
    <p:extLst>
      <p:ext uri="{BB962C8B-B14F-4D97-AF65-F5344CB8AC3E}">
        <p14:creationId xmlns:p14="http://schemas.microsoft.com/office/powerpoint/2010/main" val="284712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le Of Oriental Magpierobin Beautiful Chubby Black And White Bird Fully  Standing Showing Detail From Head To Toes Isolated On Gackground Exotic  Nature Stock Photo - Download Image Now - iStock">
            <a:extLst>
              <a:ext uri="{FF2B5EF4-FFF2-40B4-BE49-F238E27FC236}">
                <a16:creationId xmlns:a16="http://schemas.microsoft.com/office/drawing/2014/main" id="{03AE1B31-EEDC-4CA2-B29A-D9A4B3C48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t="8666" r="6547" b="15247"/>
          <a:stretch>
            <a:fillRect/>
          </a:stretch>
        </p:blipFill>
        <p:spPr bwMode="auto">
          <a:xfrm>
            <a:off x="8699359" y="2772772"/>
            <a:ext cx="3262370" cy="35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192D4-EB5A-CDA2-EDDC-1E6E7902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Perching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595C-1F28-0D68-EF36-541A68C07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3207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Characteristics of the order </a:t>
            </a:r>
            <a:r>
              <a:rPr lang="en-IN" b="1" dirty="0"/>
              <a:t>Passeriformes</a:t>
            </a:r>
            <a:r>
              <a:rPr lang="en-IN" dirty="0"/>
              <a:t> or </a:t>
            </a:r>
            <a:r>
              <a:rPr lang="en-IN" b="1" dirty="0"/>
              <a:t>Perching Birds</a:t>
            </a:r>
            <a:r>
              <a:rPr lang="en-IN" dirty="0"/>
              <a:t>, </a:t>
            </a:r>
            <a:r>
              <a:rPr lang="en-IN" dirty="0" err="1"/>
              <a:t>eg.</a:t>
            </a:r>
            <a:r>
              <a:rPr lang="en-IN" dirty="0"/>
              <a:t>, crows, bulbuls, robins, sunbirds, weavers, flycatchers, </a:t>
            </a:r>
            <a:r>
              <a:rPr lang="en-IN" dirty="0" err="1"/>
              <a:t>mynas</a:t>
            </a:r>
            <a:r>
              <a:rPr lang="en-IN" dirty="0"/>
              <a:t> etc.</a:t>
            </a:r>
          </a:p>
          <a:p>
            <a:r>
              <a:rPr lang="en-US" dirty="0"/>
              <a:t>Three toes are anterior and slender, while one toe or hallux is posterior, strongly built and opposable, so that they can securely fasten the foot to a branch or a perch.</a:t>
            </a:r>
            <a:endParaRPr lang="en-IN" dirty="0"/>
          </a:p>
        </p:txBody>
      </p:sp>
      <p:pic>
        <p:nvPicPr>
          <p:cNvPr id="2050" name="Picture 2" descr="Crow feet : r/crows">
            <a:extLst>
              <a:ext uri="{FF2B5EF4-FFF2-40B4-BE49-F238E27FC236}">
                <a16:creationId xmlns:a16="http://schemas.microsoft.com/office/drawing/2014/main" id="{693C72D7-4111-0C55-3A35-D61A9AF0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24" y="118349"/>
            <a:ext cx="4215604" cy="23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269220-97FD-4D76-FCD1-3C4A27C0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840" y="2697656"/>
            <a:ext cx="3011870" cy="361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100AE-E3F3-9190-CA45-72579CD2BF3A}"/>
              </a:ext>
            </a:extLst>
          </p:cNvPr>
          <p:cNvSpPr txBox="1"/>
          <p:nvPr/>
        </p:nvSpPr>
        <p:spPr>
          <a:xfrm>
            <a:off x="8882089" y="2378106"/>
            <a:ext cx="194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Toe of House Crow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9328D-5EDB-5B2F-CE53-D709269CA12D}"/>
              </a:ext>
            </a:extLst>
          </p:cNvPr>
          <p:cNvSpPr txBox="1"/>
          <p:nvPr/>
        </p:nvSpPr>
        <p:spPr>
          <a:xfrm>
            <a:off x="6096000" y="6370319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Red-whiskered Bulbul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6BD9D-A2BC-3DBF-5674-5D613DC1985D}"/>
              </a:ext>
            </a:extLst>
          </p:cNvPr>
          <p:cNvSpPr txBox="1"/>
          <p:nvPr/>
        </p:nvSpPr>
        <p:spPr>
          <a:xfrm>
            <a:off x="9343696" y="6337233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Oriental Magpie Robin </a:t>
            </a:r>
          </a:p>
        </p:txBody>
      </p:sp>
    </p:spTree>
    <p:extLst>
      <p:ext uri="{BB962C8B-B14F-4D97-AF65-F5344CB8AC3E}">
        <p14:creationId xmlns:p14="http://schemas.microsoft.com/office/powerpoint/2010/main" val="33342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6A7E-8787-FE0A-C089-F44D2DAC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Scratching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9F22-E75A-38E8-B619-96A28F89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097" cy="4351338"/>
          </a:xfrm>
        </p:spPr>
        <p:txBody>
          <a:bodyPr/>
          <a:lstStyle/>
          <a:p>
            <a:r>
              <a:rPr lang="en-US" dirty="0"/>
              <a:t>The feet of </a:t>
            </a:r>
            <a:r>
              <a:rPr lang="en-US" i="1" dirty="0"/>
              <a:t>fowls, quails, pheasants</a:t>
            </a:r>
            <a:r>
              <a:rPr lang="en-US" dirty="0"/>
              <a:t>, etc., are stout, with strongly developed claws and well adapted for running as well as scratching the earth.</a:t>
            </a:r>
          </a:p>
          <a:p>
            <a:r>
              <a:rPr lang="en-US" dirty="0"/>
              <a:t>The foot of a male bird is usually provided with a pointed bony spur for offence and </a:t>
            </a:r>
            <a:r>
              <a:rPr lang="en-US" dirty="0" err="1"/>
              <a:t>defence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3074" name="Picture 2" descr="Grey Francolin (Ortygornis pondicerianus) identification - Birda">
            <a:extLst>
              <a:ext uri="{FF2B5EF4-FFF2-40B4-BE49-F238E27FC236}">
                <a16:creationId xmlns:a16="http://schemas.microsoft.com/office/drawing/2014/main" id="{02CEA073-10E2-AEA8-1D61-316B9D5D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22" y="179114"/>
            <a:ext cx="4388948" cy="32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inted Spurfowl (Galloperdix lunulata) identification - Birda">
            <a:extLst>
              <a:ext uri="{FF2B5EF4-FFF2-40B4-BE49-F238E27FC236}">
                <a16:creationId xmlns:a16="http://schemas.microsoft.com/office/drawing/2014/main" id="{8F7D665F-A55D-16F8-952E-DE81DC7A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0" b="14991"/>
          <a:stretch>
            <a:fillRect/>
          </a:stretch>
        </p:blipFill>
        <p:spPr bwMode="auto">
          <a:xfrm>
            <a:off x="6173080" y="3602913"/>
            <a:ext cx="4543097" cy="325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F2C54-7A75-8235-5E33-0F992BE14304}"/>
              </a:ext>
            </a:extLst>
          </p:cNvPr>
          <p:cNvSpPr txBox="1"/>
          <p:nvPr/>
        </p:nvSpPr>
        <p:spPr>
          <a:xfrm>
            <a:off x="10373710" y="2165131"/>
            <a:ext cx="153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Grey Francolin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E946-9D95-136A-2E9E-9810BA162192}"/>
              </a:ext>
            </a:extLst>
          </p:cNvPr>
          <p:cNvSpPr txBox="1"/>
          <p:nvPr/>
        </p:nvSpPr>
        <p:spPr>
          <a:xfrm>
            <a:off x="10005848" y="6316717"/>
            <a:ext cx="178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Painted Spurfowl</a:t>
            </a:r>
          </a:p>
        </p:txBody>
      </p:sp>
    </p:spTree>
    <p:extLst>
      <p:ext uri="{BB962C8B-B14F-4D97-AF65-F5344CB8AC3E}">
        <p14:creationId xmlns:p14="http://schemas.microsoft.com/office/powerpoint/2010/main" val="364513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344A-E664-4011-1ABE-15383201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Raptorial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BC946-9705-39A3-23C6-7F7D38C8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17" y="1418898"/>
            <a:ext cx="4469524" cy="50992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Predatory or carnivorous birds, such as </a:t>
            </a:r>
            <a:r>
              <a:rPr lang="en-US" i="1" dirty="0"/>
              <a:t>eagles, kites, vultures, owls, etc., </a:t>
            </a:r>
            <a:r>
              <a:rPr lang="en-US" dirty="0"/>
              <a:t>have strongly taloned feet for striking and grasping their prey.</a:t>
            </a:r>
          </a:p>
          <a:p>
            <a:r>
              <a:rPr lang="en-US" dirty="0"/>
              <a:t>The toes have strongly developed, sharp and curved claws (</a:t>
            </a:r>
            <a:r>
              <a:rPr lang="en-US" b="1" dirty="0"/>
              <a:t>talons</a:t>
            </a:r>
            <a:r>
              <a:rPr lang="en-US" dirty="0"/>
              <a:t>). Large and fleshy bulbs, called </a:t>
            </a:r>
            <a:r>
              <a:rPr lang="en-US" b="1" dirty="0" err="1"/>
              <a:t>tylari</a:t>
            </a:r>
            <a:r>
              <a:rPr lang="en-US" dirty="0"/>
              <a:t>, are found on the undersurface of the toes, especially developed in the </a:t>
            </a:r>
            <a:r>
              <a:rPr lang="en-US" i="1" dirty="0"/>
              <a:t>sparrow-hawk</a:t>
            </a:r>
            <a:r>
              <a:rPr lang="en-US" dirty="0"/>
              <a:t>.</a:t>
            </a:r>
          </a:p>
          <a:p>
            <a:r>
              <a:rPr lang="en-US" dirty="0"/>
              <a:t>In osprey and </a:t>
            </a:r>
            <a:r>
              <a:rPr lang="en-US" i="1" dirty="0" err="1"/>
              <a:t>Ketupa</a:t>
            </a:r>
            <a:r>
              <a:rPr lang="en-US" dirty="0"/>
              <a:t>, </a:t>
            </a:r>
            <a:r>
              <a:rPr lang="en-US" dirty="0" err="1"/>
              <a:t>tylari</a:t>
            </a:r>
            <a:r>
              <a:rPr lang="en-US" dirty="0"/>
              <a:t> are absent, but horny spines are present, which help in gripping slippery  prey such as fish.</a:t>
            </a:r>
            <a:endParaRPr lang="en-IN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7619F861-6CF5-6D58-552C-D4D31678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445" y="145047"/>
            <a:ext cx="4686900" cy="350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CB502-E1C6-D2AF-D716-681D54C9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103" y="3647090"/>
            <a:ext cx="4690242" cy="312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D0975-3DBF-EF37-B7F8-57DD40D4FB3E}"/>
              </a:ext>
            </a:extLst>
          </p:cNvPr>
          <p:cNvSpPr txBox="1"/>
          <p:nvPr/>
        </p:nvSpPr>
        <p:spPr>
          <a:xfrm rot="16200000">
            <a:off x="6245373" y="1726099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Black winged Kite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403E-C7D1-D5D2-E961-8ED1E2FBA68B}"/>
              </a:ext>
            </a:extLst>
          </p:cNvPr>
          <p:cNvSpPr txBox="1"/>
          <p:nvPr/>
        </p:nvSpPr>
        <p:spPr>
          <a:xfrm rot="16200000">
            <a:off x="6613903" y="5131100"/>
            <a:ext cx="10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Black Kite</a:t>
            </a:r>
          </a:p>
        </p:txBody>
      </p:sp>
    </p:spTree>
    <p:extLst>
      <p:ext uri="{BB962C8B-B14F-4D97-AF65-F5344CB8AC3E}">
        <p14:creationId xmlns:p14="http://schemas.microsoft.com/office/powerpoint/2010/main" val="382842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20E2-0B80-82D4-9736-3F916601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Raptorial feet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8EA66-4497-D9D6-DE11-34C44003F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566"/>
          <a:stretch>
            <a:fillRect/>
          </a:stretch>
        </p:blipFill>
        <p:spPr>
          <a:xfrm>
            <a:off x="2662237" y="2144111"/>
            <a:ext cx="6867525" cy="3566100"/>
          </a:xfrm>
        </p:spPr>
      </p:pic>
    </p:spTree>
    <p:extLst>
      <p:ext uri="{BB962C8B-B14F-4D97-AF65-F5344CB8AC3E}">
        <p14:creationId xmlns:p14="http://schemas.microsoft.com/office/powerpoint/2010/main" val="233136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Brown Fish-Owl (Ketupa zeylonensis) | Wildlife Vagabond">
            <a:extLst>
              <a:ext uri="{FF2B5EF4-FFF2-40B4-BE49-F238E27FC236}">
                <a16:creationId xmlns:a16="http://schemas.microsoft.com/office/drawing/2014/main" id="{6912B0A3-2D43-BD7D-72AB-8F21E37B2F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0"/>
          <a:stretch>
            <a:fillRect/>
          </a:stretch>
        </p:blipFill>
        <p:spPr bwMode="auto">
          <a:xfrm>
            <a:off x="-2438401" y="0"/>
            <a:ext cx="84067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EB64F-4F5B-4A41-A7B5-33B8678C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856"/>
            <a:ext cx="10515600" cy="1325563"/>
          </a:xfrm>
        </p:spPr>
        <p:txBody>
          <a:bodyPr/>
          <a:lstStyle/>
          <a:p>
            <a:r>
              <a:rPr lang="en-IN" dirty="0"/>
              <a:t>Raptorial feet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E5B9FF1-E13A-DB17-9195-DB523192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F809F-F286-D323-793E-062FAFB3679B}"/>
              </a:ext>
            </a:extLst>
          </p:cNvPr>
          <p:cNvSpPr txBox="1"/>
          <p:nvPr/>
        </p:nvSpPr>
        <p:spPr>
          <a:xfrm>
            <a:off x="-220717" y="3059668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Buffy Fish Owl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23808-0604-D4A1-EB20-7E35CE999C7B}"/>
              </a:ext>
            </a:extLst>
          </p:cNvPr>
          <p:cNvSpPr txBox="1"/>
          <p:nvPr/>
        </p:nvSpPr>
        <p:spPr>
          <a:xfrm>
            <a:off x="8050924" y="6285186"/>
            <a:ext cx="84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Osprey</a:t>
            </a:r>
          </a:p>
        </p:txBody>
      </p:sp>
    </p:spTree>
    <p:extLst>
      <p:ext uri="{BB962C8B-B14F-4D97-AF65-F5344CB8AC3E}">
        <p14:creationId xmlns:p14="http://schemas.microsoft.com/office/powerpoint/2010/main" val="63142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24E9-3EF6-4682-1816-4A2DA2A68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Wading feet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81588-E160-9CA5-5909-1E669299A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880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legs and toes are exceptionally long and slender in wading or marshy birds such as </a:t>
            </a:r>
            <a:r>
              <a:rPr lang="en-US" i="1" dirty="0"/>
              <a:t>herons, snipes, jacanas, lapwings, etc</a:t>
            </a:r>
            <a:r>
              <a:rPr lang="en-US" dirty="0"/>
              <a:t>.</a:t>
            </a:r>
          </a:p>
          <a:p>
            <a:r>
              <a:rPr lang="en-US" dirty="0"/>
              <a:t>These serve to walk over aquatic vegetation or marshes.</a:t>
            </a:r>
          </a:p>
          <a:p>
            <a:r>
              <a:rPr lang="en-US" dirty="0"/>
              <a:t>The web is absent or feebly developed.</a:t>
            </a:r>
            <a:endParaRPr lang="en-IN" dirty="0"/>
          </a:p>
        </p:txBody>
      </p:sp>
      <p:pic>
        <p:nvPicPr>
          <p:cNvPr id="6146" name="Picture 2" descr="Red-wattled lapwing - Wikipedia">
            <a:extLst>
              <a:ext uri="{FF2B5EF4-FFF2-40B4-BE49-F238E27FC236}">
                <a16:creationId xmlns:a16="http://schemas.microsoft.com/office/drawing/2014/main" id="{9AEDC835-20A6-D68A-8403-41C20695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88" y="157656"/>
            <a:ext cx="3615558" cy="27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NHBS Guide to UK Heron, Egret and Bittern Identification">
            <a:extLst>
              <a:ext uri="{FF2B5EF4-FFF2-40B4-BE49-F238E27FC236}">
                <a16:creationId xmlns:a16="http://schemas.microsoft.com/office/drawing/2014/main" id="{DAE1ABB3-CA74-72A8-32D3-D18624F70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1" y="157656"/>
            <a:ext cx="3574759" cy="27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ittle Ringed Plover – Birds of Singapore">
            <a:extLst>
              <a:ext uri="{FF2B5EF4-FFF2-40B4-BE49-F238E27FC236}">
                <a16:creationId xmlns:a16="http://schemas.microsoft.com/office/drawing/2014/main" id="{17FD376D-DD8A-533E-624E-6F1A46AD2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"/>
          <a:stretch>
            <a:fillRect/>
          </a:stretch>
        </p:blipFill>
        <p:spPr bwMode="auto">
          <a:xfrm>
            <a:off x="4826001" y="3370755"/>
            <a:ext cx="3574759" cy="25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undefined">
            <a:extLst>
              <a:ext uri="{FF2B5EF4-FFF2-40B4-BE49-F238E27FC236}">
                <a16:creationId xmlns:a16="http://schemas.microsoft.com/office/drawing/2014/main" id="{B27F3329-DDA2-2D1F-9B12-306821AE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0760" y="3429000"/>
            <a:ext cx="3734214" cy="248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036C9-0C23-F0A7-0A31-F5B73A48AA79}"/>
              </a:ext>
            </a:extLst>
          </p:cNvPr>
          <p:cNvSpPr txBox="1"/>
          <p:nvPr/>
        </p:nvSpPr>
        <p:spPr>
          <a:xfrm>
            <a:off x="5984137" y="2924864"/>
            <a:ext cx="125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Grey Heron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95FCF-EB46-0328-AA42-ECA5B420CDC1}"/>
              </a:ext>
            </a:extLst>
          </p:cNvPr>
          <p:cNvSpPr txBox="1"/>
          <p:nvPr/>
        </p:nvSpPr>
        <p:spPr>
          <a:xfrm>
            <a:off x="9480969" y="2924864"/>
            <a:ext cx="215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Red-wattled Lapwing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4BF1D-3A69-3A70-9252-346DC645C61A}"/>
              </a:ext>
            </a:extLst>
          </p:cNvPr>
          <p:cNvSpPr txBox="1"/>
          <p:nvPr/>
        </p:nvSpPr>
        <p:spPr>
          <a:xfrm>
            <a:off x="5616376" y="6025282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Little Ringed Plover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A51CF-3B07-FE6F-2174-FC7B57B1CFF4}"/>
              </a:ext>
            </a:extLst>
          </p:cNvPr>
          <p:cNvSpPr txBox="1"/>
          <p:nvPr/>
        </p:nvSpPr>
        <p:spPr>
          <a:xfrm>
            <a:off x="9358257" y="6025282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Common Sandpiper</a:t>
            </a:r>
          </a:p>
        </p:txBody>
      </p:sp>
    </p:spTree>
    <p:extLst>
      <p:ext uri="{BB962C8B-B14F-4D97-AF65-F5344CB8AC3E}">
        <p14:creationId xmlns:p14="http://schemas.microsoft.com/office/powerpoint/2010/main" val="51950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593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Castellar</vt:lpstr>
      <vt:lpstr>Engravers MT</vt:lpstr>
      <vt:lpstr>Goudy Old Style</vt:lpstr>
      <vt:lpstr>Office Theme</vt:lpstr>
      <vt:lpstr>PowerPoint Presentation</vt:lpstr>
      <vt:lpstr>Introduction</vt:lpstr>
      <vt:lpstr>Cursorial or running feet</vt:lpstr>
      <vt:lpstr>Perching feet</vt:lpstr>
      <vt:lpstr>Scratching Feet</vt:lpstr>
      <vt:lpstr>Raptorial Feet</vt:lpstr>
      <vt:lpstr>Raptorial feet</vt:lpstr>
      <vt:lpstr>Raptorial feet</vt:lpstr>
      <vt:lpstr>Wading feet</vt:lpstr>
      <vt:lpstr>Swimming Feet</vt:lpstr>
      <vt:lpstr>Swimming feet</vt:lpstr>
      <vt:lpstr>Clinging Feet</vt:lpstr>
      <vt:lpstr>Climbing feets</vt:lpstr>
      <vt:lpstr>Water skiing foot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Sagar Adhurya</dc:creator>
  <cp:lastModifiedBy>Sagar Adhurya</cp:lastModifiedBy>
  <cp:revision>3</cp:revision>
  <dcterms:created xsi:type="dcterms:W3CDTF">2025-07-25T06:32:11Z</dcterms:created>
  <dcterms:modified xsi:type="dcterms:W3CDTF">2025-07-25T08:27:56Z</dcterms:modified>
</cp:coreProperties>
</file>